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62" r:id="rId6"/>
    <p:sldId id="263" r:id="rId7"/>
    <p:sldId id="261" r:id="rId8"/>
    <p:sldId id="264" r:id="rId9"/>
    <p:sldId id="270" r:id="rId10"/>
    <p:sldId id="266" r:id="rId11"/>
    <p:sldId id="267" r:id="rId12"/>
    <p:sldId id="268" r:id="rId13"/>
    <p:sldId id="269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FDAB54-F6C0-46F6-9174-B94097DD2B5B}" v="22" dt="2025-03-07T15:40:44.5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33" autoAdjust="0"/>
    <p:restoredTop sz="78935" autoAdjust="0"/>
  </p:normalViewPr>
  <p:slideViewPr>
    <p:cSldViewPr snapToGrid="0">
      <p:cViewPr varScale="1">
        <p:scale>
          <a:sx n="125" d="100"/>
          <a:sy n="125" d="100"/>
        </p:scale>
        <p:origin x="37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08:03:07.85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157 60 24575,'-8'0'0,"-1"0"0,1 1 0,-1 0 0,1 0 0,0 0 0,-1 1 0,-7 3 0,11-3 0,1 1 0,0-1 0,0 0 0,0 1 0,1 0 0,-1 0 0,1 0 0,-1 1 0,1-1 0,0 1 0,0-1 0,1 1 0,-1 0 0,-2 6 0,0 4 0,0 0 0,0 0 0,2 0 0,0 1 0,0-1 0,1 1 0,1 0 0,1 0 0,0 0 0,1-1 0,3 22 0,-2-30 0,0 0 0,0 0 0,1-1 0,-1 1 0,1 0 0,1-1 0,-1 0 0,1 0 0,-1 0 0,2 0 0,-1-1 0,0 0 0,1 1 0,0-1 0,0-1 0,10 7 0,9 3 0,1-1 0,39 15 0,-35-16 0,8 1 0,1-1 0,68 10 0,-53-12 0,418 43 0,-258-35 0,21-9 0,-127-7 0,-72 0 0,150-2 0,-155 0 0,-1-3 0,1 0 0,-1-2 0,33-10 0,-53 12 0,0 0 0,0-1 0,0 0 0,0 0 0,-1-1 0,0 0 0,0 0 0,0-1 0,-1 0 0,0-1 0,-1 1 0,0-1 0,0-1 0,0 1 0,-1-1 0,0 0 0,-1 0 0,0 0 0,-1-1 0,0 1 0,0-1 0,-1 0 0,0 0 0,0 0 0,-1 0 0,-1 0 0,0 0 0,0 0 0,-1 0 0,0 0 0,-1 0 0,0 0 0,-6-17 0,1 11 0,0-1 0,0 1 0,-2 0 0,0 1 0,-1 0 0,-1 1 0,-12-15 0,14 21 0,1 1 0,-1-1 0,-1 2 0,1-1 0,-1 1 0,-1 1 0,1-1 0,-1 2 0,1-1 0,-1 2 0,0 0 0,-12-3 0,-85-15 0,-1 5 0,-118-3 0,-634 13 0,664 6 0,191 0-91,0 1 0,-1 0 0,1 0 0,0 0 0,-1 1 0,1 0 0,0 0 0,0 0 0,1 1 0,-1 0 0,0 0 0,1 1 0,0-1 0,-7 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08:03:14.92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638 49 24575,'0'-2'0,"-1"1"0,0-1 0,0 1 0,1-1 0,-1 1 0,0 0 0,0 0 0,-1 0 0,1-1 0,0 1 0,0 0 0,-1 0 0,1 0 0,0 1 0,-1-1 0,1 0 0,-1 0 0,1 1 0,-1-1 0,-2 0 0,-34-10 0,-8 4 0,-1 3 0,-1 1 0,1 2 0,-59 8 0,89-5 0,0 0 0,0 1 0,0 1 0,1 1 0,-1 0 0,-17 10 0,24-11 0,0 1 0,0 1 0,1 0 0,-1 0 0,1 1 0,1 0 0,0 0 0,0 1 0,0 0 0,-9 14 0,12-13 0,0 1 0,0-1 0,1 1 0,1 0 0,0 0 0,0 1 0,1-1 0,-2 20 0,2 8 0,3 44 0,0-30 0,1-34 0,0 0 0,2-1 0,0 1 0,0-1 0,2 0 0,0 0 0,1 0 0,1-1 0,0 0 0,14 18 0,-10-17 0,1 0 0,0-1 0,2-1 0,0 0 0,1 0 0,0-2 0,1 0 0,0-1 0,1-1 0,1 0 0,-1-2 0,2 0 0,39 12 0,30 7 0,-67-19 0,1-2 0,0 0 0,1-2 0,26 4 0,23 2 0,-49-7 0,45 3 0,83-6 0,232 14 0,-325-9 0,0-3 0,0-2 0,0-3 0,-1-2 0,97-21 0,71-24 0,-135 30 0,-69 16 0,1-1 0,-1-1 0,1 0 0,-2-2 0,1-1 0,-1-1 0,23-12 0,-38 17 0,0 0 0,-1-1 0,0 0 0,0 1 0,0-2 0,-1 1 0,1 0 0,-1-1 0,0 0 0,-1 0 0,0 0 0,0 0 0,0-1 0,0 1 0,-1-1 0,0 0 0,-1 0 0,0 0 0,0 1 0,0-9 0,0 4 0,-2-1 0,0 0 0,0 1 0,-1 0 0,-1-1 0,0 1 0,0 0 0,-1 0 0,0 0 0,-1 1 0,-9-15 0,8 16 0,0-3 0,-1 2 0,0-1 0,0 1 0,-2 0 0,1 0 0,-14-12 0,-32-20 0,-1 2 0,-2 2 0,-2 3 0,-1 3 0,-1 2 0,-79-26 0,101 41 0,12 4 0,0 1 0,0 2 0,-1 0 0,0 2 0,-53-4 0,-136-11 0,138 10 0,-95 1 0,-176 10-1365,331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8AD13-B26D-4F69-8F7C-FD00571ACF51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3B9BA-CF42-42E6-ACF6-8E6EB949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24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3B9BA-CF42-42E6-ACF6-8E6EB94968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98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3B9BA-CF42-42E6-ACF6-8E6EB94968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4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3B9BA-CF42-42E6-ACF6-8E6EB94968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26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3B9BA-CF42-42E6-ACF6-8E6EB94968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94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3B9BA-CF42-42E6-ACF6-8E6EB94968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48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3B9BA-CF42-42E6-ACF6-8E6EB94968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92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3B9BA-CF42-42E6-ACF6-8E6EB94968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91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3B9BA-CF42-42E6-ACF6-8E6EB94968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01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3B9BA-CF42-42E6-ACF6-8E6EB94968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3B9BA-CF42-42E6-ACF6-8E6EB94968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52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75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43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83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47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14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18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3/11/2025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5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3/11/2025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32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3/11/2025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20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67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16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9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8080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customXml" Target="../ink/ink2.xml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customXml" Target="../ink/ink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falKucharskiPK/ComplexSocialSystemsCourse/tree/f68bca5ab4d94ea3f1dfe9fe721ae408806d774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23B85F9-9CA8-2B5F-4522-0B5D742E7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B9656-5596-B18A-E5D5-27C0D6E4C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2720" y="1293963"/>
            <a:ext cx="4998300" cy="2459052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OpenTripPlanner (OTP)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606A1-F58E-105E-84EF-134F9CA3B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2718" y="3874545"/>
            <a:ext cx="4998301" cy="1492585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Complex Social Systems, Lab 1</a:t>
            </a:r>
          </a:p>
          <a:p>
            <a:pPr algn="l"/>
            <a:r>
              <a:rPr lang="en-US" sz="2000" dirty="0"/>
              <a:t>Summer semester 2023-2024</a:t>
            </a:r>
          </a:p>
          <a:p>
            <a:pPr algn="l"/>
            <a:r>
              <a:rPr lang="en-US" sz="2000" dirty="0"/>
              <a:t>Anastasia Psarou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FF2B7D0-5C34-D323-FD40-267720E93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638" y="719282"/>
            <a:ext cx="5310996" cy="531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9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D841E-5E39-75AC-E655-094051D97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10101"/>
            <a:ext cx="4621553" cy="1360728"/>
          </a:xfrm>
        </p:spPr>
        <p:txBody>
          <a:bodyPr anchor="b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How to plan a trip using </a:t>
            </a:r>
            <a:r>
              <a:rPr lang="en-US" sz="2800" b="1" kern="1200" dirty="0" err="1">
                <a:latin typeface="+mj-lt"/>
                <a:ea typeface="+mj-ea"/>
                <a:cs typeface="+mj-cs"/>
              </a:rPr>
              <a:t>OpenTripPlanner</a:t>
            </a:r>
            <a:r>
              <a:rPr lang="en-US" sz="2800" b="1" kern="1200" dirty="0">
                <a:latin typeface="+mj-lt"/>
                <a:ea typeface="+mj-ea"/>
                <a:cs typeface="+mj-cs"/>
              </a:rPr>
              <a:t>?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15094-9E0B-9207-04D7-BF06C06B7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807" y="2299853"/>
            <a:ext cx="3063026" cy="3159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20706A-93E5-8772-9B0E-2C14F300A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963" y="1007247"/>
            <a:ext cx="6792273" cy="111458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222100D-47D6-407C-26FD-5B2F3EA38064}"/>
              </a:ext>
            </a:extLst>
          </p:cNvPr>
          <p:cNvSpPr txBox="1">
            <a:spLocks/>
          </p:cNvSpPr>
          <p:nvPr/>
        </p:nvSpPr>
        <p:spPr>
          <a:xfrm>
            <a:off x="612648" y="2584058"/>
            <a:ext cx="4621553" cy="31590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Visit the </a:t>
            </a:r>
            <a:r>
              <a:rPr lang="en-US" sz="1800">
                <a:hlinkClick r:id="rId4"/>
              </a:rPr>
              <a:t>http://localhost:8080/</a:t>
            </a:r>
            <a:r>
              <a:rPr lang="en-US" sz="1800"/>
              <a:t> while running the OTP server.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/>
          </a:p>
          <a:p>
            <a:r>
              <a:rPr lang="en-US" sz="1800"/>
              <a:t>Choose one of the dates from the calendar.txt file included in the gtfs data.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/>
          </a:p>
          <a:p>
            <a:r>
              <a:rPr lang="en-US" sz="1800"/>
              <a:t>Choose start and end points and plan your trip.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29841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8C2B0-B124-E598-8407-E43F37317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D96C5-CC34-2631-7001-9F94C4CD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10101"/>
            <a:ext cx="4621553" cy="1360728"/>
          </a:xfrm>
        </p:spPr>
        <p:txBody>
          <a:bodyPr anchor="b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How to plan a trip using </a:t>
            </a:r>
            <a:r>
              <a:rPr lang="en-US" sz="2800" b="1" kern="1200" dirty="0" err="1">
                <a:latin typeface="+mj-lt"/>
                <a:ea typeface="+mj-ea"/>
                <a:cs typeface="+mj-cs"/>
              </a:rPr>
              <a:t>OpenTripPlanner</a:t>
            </a:r>
            <a:r>
              <a:rPr lang="en-US" sz="2800" b="1" kern="1200" dirty="0">
                <a:latin typeface="+mj-lt"/>
                <a:ea typeface="+mj-ea"/>
                <a:cs typeface="+mj-cs"/>
              </a:rPr>
              <a:t>?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0D2C-86C1-F865-8EF6-44E087601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Visit the </a:t>
            </a:r>
            <a:r>
              <a:rPr lang="en-US" sz="1800" dirty="0">
                <a:hlinkClick r:id="rId2"/>
              </a:rPr>
              <a:t>http://localhost:8080/</a:t>
            </a:r>
            <a:r>
              <a:rPr lang="en-US" sz="1800" dirty="0"/>
              <a:t> while running the OTP server.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Choose one of the dates from the calendar.txt file included in the </a:t>
            </a:r>
            <a:r>
              <a:rPr lang="en-US" sz="1800" dirty="0" err="1"/>
              <a:t>gtfs</a:t>
            </a:r>
            <a:r>
              <a:rPr lang="en-US" sz="1800" dirty="0"/>
              <a:t> data.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Choose start and end points and plan your trip.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A9ACD3-1547-0577-C944-3CDBA3775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807" y="2299853"/>
            <a:ext cx="3063026" cy="3159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3454F0-5AC7-DB88-A6DC-3C0FF718C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963" y="1007247"/>
            <a:ext cx="6792273" cy="11145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98D976B-CDFF-21D7-4966-02EFB755EB55}"/>
                  </a:ext>
                </a:extLst>
              </p14:cNvPr>
              <p14:cNvContentPartPr/>
              <p14:nvPr/>
            </p14:nvContentPartPr>
            <p14:xfrm>
              <a:off x="7246706" y="1228365"/>
              <a:ext cx="729720" cy="217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98D976B-CDFF-21D7-4966-02EFB755EB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9066" y="1210725"/>
                <a:ext cx="76536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8EC3015-A429-706D-024F-0A2489E7A9B9}"/>
                  </a:ext>
                </a:extLst>
              </p14:cNvPr>
              <p14:cNvContentPartPr/>
              <p14:nvPr/>
            </p14:nvContentPartPr>
            <p14:xfrm>
              <a:off x="7954080" y="3060900"/>
              <a:ext cx="833040" cy="331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8EC3015-A429-706D-024F-0A2489E7A9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36440" y="3042900"/>
                <a:ext cx="868680" cy="36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9687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565D26-A4ED-9A91-B486-5A3754DB8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3104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84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536A08-3F7F-9FED-D77E-17979E58A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08796" cy="590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39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4B56D7-94DB-70CF-BD26-90AD9AAE93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07" r="7297" b="-1"/>
          <a:stretch/>
        </p:blipFill>
        <p:spPr>
          <a:xfrm>
            <a:off x="20" y="10"/>
            <a:ext cx="772339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142057-8577-6C52-AC99-F283E0793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547" y="0"/>
            <a:ext cx="3212502" cy="13861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to plan a trip using </a:t>
            </a:r>
            <a:r>
              <a:rPr lang="en-US" sz="25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OpenTripPlanner</a:t>
            </a:r>
            <a:r>
              <a:rPr lang="en-US" sz="2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3FB5B9-60C8-43C4-8816-ED244DBA4548}"/>
              </a:ext>
            </a:extLst>
          </p:cNvPr>
          <p:cNvSpPr txBox="1"/>
          <p:nvPr/>
        </p:nvSpPr>
        <p:spPr>
          <a:xfrm>
            <a:off x="8204369" y="1484658"/>
            <a:ext cx="3836699" cy="3178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Create a query that contains: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Origin(</a:t>
            </a:r>
            <a:r>
              <a:rPr lang="en-US" sz="1600" b="0" i="0" dirty="0">
                <a:effectLst/>
              </a:rPr>
              <a:t>16.9498,52.4140</a:t>
            </a:r>
            <a:r>
              <a:rPr lang="en-US" sz="1600" dirty="0"/>
              <a:t>)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Destination(16.8841,52.3697)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Time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Date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Mode of transport</a:t>
            </a:r>
          </a:p>
          <a:p>
            <a:pPr marL="57150">
              <a:lnSpc>
                <a:spcPct val="110000"/>
              </a:lnSpc>
              <a:spcAft>
                <a:spcPts val="600"/>
              </a:spcAft>
            </a:pPr>
            <a:endParaRPr lang="en-US" sz="1600" b="0" i="0" dirty="0">
              <a:effectLst/>
              <a:latin typeface="+mj-lt"/>
            </a:endParaRPr>
          </a:p>
          <a:p>
            <a:pPr marL="57150">
              <a:lnSpc>
                <a:spcPct val="110000"/>
              </a:lnSpc>
              <a:spcAft>
                <a:spcPts val="600"/>
              </a:spcAft>
            </a:pPr>
            <a:r>
              <a:rPr lang="en-US" sz="1600" b="0" i="0" dirty="0">
                <a:effectLst/>
                <a:latin typeface="+mj-lt"/>
              </a:rPr>
              <a:t>Best one is 72min (1415m walk, 1 transfer(s), wait time 3.07min)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40FBB5-A260-2411-BAD1-2805194CA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395433"/>
              </p:ext>
            </p:extLst>
          </p:nvPr>
        </p:nvGraphicFramePr>
        <p:xfrm>
          <a:off x="7723413" y="4663440"/>
          <a:ext cx="4468564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141">
                  <a:extLst>
                    <a:ext uri="{9D8B030D-6E8A-4147-A177-3AD203B41FA5}">
                      <a16:colId xmlns:a16="http://schemas.microsoft.com/office/drawing/2014/main" val="3036169053"/>
                    </a:ext>
                  </a:extLst>
                </a:gridCol>
                <a:gridCol w="1117141">
                  <a:extLst>
                    <a:ext uri="{9D8B030D-6E8A-4147-A177-3AD203B41FA5}">
                      <a16:colId xmlns:a16="http://schemas.microsoft.com/office/drawing/2014/main" val="4255988150"/>
                    </a:ext>
                  </a:extLst>
                </a:gridCol>
                <a:gridCol w="1117141">
                  <a:extLst>
                    <a:ext uri="{9D8B030D-6E8A-4147-A177-3AD203B41FA5}">
                      <a16:colId xmlns:a16="http://schemas.microsoft.com/office/drawing/2014/main" val="569232761"/>
                    </a:ext>
                  </a:extLst>
                </a:gridCol>
                <a:gridCol w="1117141">
                  <a:extLst>
                    <a:ext uri="{9D8B030D-6E8A-4147-A177-3AD203B41FA5}">
                      <a16:colId xmlns:a16="http://schemas.microsoft.com/office/drawing/2014/main" val="1578392369"/>
                    </a:ext>
                  </a:extLst>
                </a:gridCol>
              </a:tblGrid>
              <a:tr h="280431">
                <a:tc>
                  <a:txBody>
                    <a:bodyPr/>
                    <a:lstStyle/>
                    <a:p>
                      <a:r>
                        <a:rPr lang="en-US" dirty="0"/>
                        <a:t>LEG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683629"/>
                  </a:ext>
                </a:extLst>
              </a:tr>
              <a:tr h="280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467371"/>
                  </a:ext>
                </a:extLst>
              </a:tr>
              <a:tr h="280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43184"/>
                  </a:ext>
                </a:extLst>
              </a:tr>
              <a:tr h="280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253769"/>
                  </a:ext>
                </a:extLst>
              </a:tr>
              <a:tr h="28043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113870"/>
                  </a:ext>
                </a:extLst>
              </a:tr>
              <a:tr h="28043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508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146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CD89A-3265-DE9B-CDBA-CD860059E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OpenTripPlanner</a:t>
            </a:r>
            <a:r>
              <a:rPr lang="en-US" dirty="0"/>
              <a:t> (OTP)?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488A1-D45E-8713-D9A6-CD8D04194FB9}"/>
              </a:ext>
            </a:extLst>
          </p:cNvPr>
          <p:cNvSpPr txBox="1"/>
          <p:nvPr/>
        </p:nvSpPr>
        <p:spPr>
          <a:xfrm>
            <a:off x="676656" y="1824736"/>
            <a:ext cx="10589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OpenTripPlanner</a:t>
            </a:r>
            <a:r>
              <a:rPr lang="en-US" b="1" dirty="0"/>
              <a:t> (OTP) </a:t>
            </a:r>
            <a:r>
              <a:rPr lang="en-US" dirty="0"/>
              <a:t>is an open source multi-modal trip planner, focusing on travel by scheduled public transportation in combination with bicycling, walking, and mobility services including bike share and ride hailing.</a:t>
            </a:r>
          </a:p>
        </p:txBody>
      </p:sp>
    </p:spTree>
    <p:extLst>
      <p:ext uri="{BB962C8B-B14F-4D97-AF65-F5344CB8AC3E}">
        <p14:creationId xmlns:p14="http://schemas.microsoft.com/office/powerpoint/2010/main" val="231340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78E2B-6709-12EA-AF39-DDE0483CB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48719-2D07-8ECE-56D1-D4EA51AC0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does OTP work?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4D04C2-EC62-E7B9-B5FA-C149D711239D}"/>
              </a:ext>
            </a:extLst>
          </p:cNvPr>
          <p:cNvSpPr txBox="1"/>
          <p:nvPr/>
        </p:nvSpPr>
        <p:spPr>
          <a:xfrm>
            <a:off x="612648" y="2584058"/>
            <a:ext cx="4621553" cy="3159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Before OTP plans a trip it needs two datasets:</a:t>
            </a:r>
            <a:endParaRPr lang="en-US"/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GTFS (General Transit Feed Specification) – Public Transit Data</a:t>
            </a:r>
            <a:endParaRPr lang="en-US"/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OSM (Open Street Map) data </a:t>
            </a:r>
            <a:endParaRPr lang="en-US"/>
          </a:p>
        </p:txBody>
      </p:sp>
      <p:pic>
        <p:nvPicPr>
          <p:cNvPr id="5" name="Picture 4" descr="A magnifying glass on a map&#10;&#10;AI-generated content may be incorrect.">
            <a:extLst>
              <a:ext uri="{FF2B5EF4-FFF2-40B4-BE49-F238E27FC236}">
                <a16:creationId xmlns:a16="http://schemas.microsoft.com/office/drawing/2014/main" id="{289298DB-2D19-1E5C-CEEE-7DE117F57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74" y="1114923"/>
            <a:ext cx="4628153" cy="46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52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FEAA8-62D3-F178-A2EE-06A02971B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351226"/>
            <a:ext cx="4621553" cy="1360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GTFS?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D43232-FA63-52D3-23E5-EC12AFF8F800}"/>
              </a:ext>
            </a:extLst>
          </p:cNvPr>
          <p:cNvSpPr txBox="1"/>
          <p:nvPr/>
        </p:nvSpPr>
        <p:spPr>
          <a:xfrm>
            <a:off x="612648" y="2820361"/>
            <a:ext cx="4621553" cy="3159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It is a standardized data format that provides a structure for public transit agencies to describe the details of their services such as schedules, stops, fares etc.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5" name="Picture 4" descr="A diagram of a diagram of a company&#10;&#10;AI-generated content may be incorrect.">
            <a:extLst>
              <a:ext uri="{FF2B5EF4-FFF2-40B4-BE49-F238E27FC236}">
                <a16:creationId xmlns:a16="http://schemas.microsoft.com/office/drawing/2014/main" id="{230D13B8-1BD4-D94C-DC6C-F4BC2D990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470" y="1351226"/>
            <a:ext cx="6501260" cy="377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43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FACE0F-B242-4ED6-13F0-DFC92899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GTFS?</a:t>
            </a:r>
            <a:endParaRPr lang="en-US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CF4772-7B9B-7B9E-1CD5-6109A38E9EBD}"/>
              </a:ext>
            </a:extLst>
          </p:cNvPr>
          <p:cNvSpPr txBox="1"/>
          <p:nvPr/>
        </p:nvSpPr>
        <p:spPr>
          <a:xfrm>
            <a:off x="612648" y="2584058"/>
            <a:ext cx="4621553" cy="3159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Files in the GTFS Schedule format are a compressed .zip file that contains a set of tables, saved in separate .txt format, describing some aspects of the public transport network (stops/stations location, trip frequency, itineraries paths, etc.)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D61B15-D68C-19F8-5DA8-81283C010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421" y="1114923"/>
            <a:ext cx="5731459" cy="46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11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C4D26-46FB-7CAC-DCEB-6693E9568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74" y="1635260"/>
            <a:ext cx="3348297" cy="22417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Where can you find GTFS files?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8B65FC-36EC-F776-3D87-A556E2225C37}"/>
              </a:ext>
            </a:extLst>
          </p:cNvPr>
          <p:cNvSpPr txBox="1"/>
          <p:nvPr/>
        </p:nvSpPr>
        <p:spPr>
          <a:xfrm>
            <a:off x="510074" y="4003563"/>
            <a:ext cx="3348297" cy="1184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/>
              <a:t>GTFS files can be accessed from </a:t>
            </a:r>
            <a:r>
              <a:rPr lang="en-US" b="1" dirty="0" err="1"/>
              <a:t>transit.land</a:t>
            </a:r>
            <a:r>
              <a:rPr lang="en-US" b="1" dirty="0"/>
              <a:t> </a:t>
            </a:r>
            <a:r>
              <a:rPr lang="en-US" dirty="0"/>
              <a:t>after creating an account.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F45415-EEC4-309A-6375-D6EFDC66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633" y="1480457"/>
            <a:ext cx="8412788" cy="344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420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494C7-6A14-C923-2E18-86B313CDC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OpenStreetMap?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BB7D3-EF48-FA2B-6532-C037B6D319E9}"/>
              </a:ext>
            </a:extLst>
          </p:cNvPr>
          <p:cNvSpPr txBox="1"/>
          <p:nvPr/>
        </p:nvSpPr>
        <p:spPr>
          <a:xfrm>
            <a:off x="612648" y="2584058"/>
            <a:ext cx="4621553" cy="3159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OpenStreetMap is a free, editable map of the whole world. It includes data about roads, buildings, addresses, shops and businesses, points of interest, railways, trails, transit, land use and natural features, and much more.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BA915-6B27-C402-DB8A-A8404B403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201" y="1469134"/>
            <a:ext cx="6919436" cy="328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37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AADC9A-0A45-7A24-92D5-1FCC9C81D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US" sz="3100"/>
              <a:t>How to get OpenStreetMap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74309-60F0-0342-BF93-67D374B03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r>
              <a:rPr lang="en-US" sz="1800" dirty="0"/>
              <a:t>Use </a:t>
            </a:r>
            <a:r>
              <a:rPr lang="en-US" sz="1800" dirty="0" err="1"/>
              <a:t>Geofabrik</a:t>
            </a:r>
            <a:r>
              <a:rPr lang="en-US" sz="1800" dirty="0"/>
              <a:t>, that extract, select, and process free geodata.</a:t>
            </a:r>
          </a:p>
          <a:p>
            <a:pPr marL="0" indent="0">
              <a:buNone/>
            </a:pPr>
            <a:r>
              <a:rPr lang="en-US" sz="1800" dirty="0"/>
              <a:t>The problem with </a:t>
            </a:r>
            <a:r>
              <a:rPr lang="en-US" sz="1800" dirty="0" err="1"/>
              <a:t>Geofabrik</a:t>
            </a:r>
            <a:r>
              <a:rPr lang="en-US" sz="1800" dirty="0"/>
              <a:t> is that it extracts the whole voivodeship and then we need to process it more to extract a specific city.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AD36C-79EB-EA29-B8ED-082DDF46B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201" y="2867266"/>
            <a:ext cx="6860897" cy="116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55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83E26-ED0B-F653-96BA-54C6EE26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6423152" cy="1360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create an OTP server and plan our trips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91B78-F510-5483-4267-69F01FBB8923}"/>
              </a:ext>
            </a:extLst>
          </p:cNvPr>
          <p:cNvSpPr txBox="1"/>
          <p:nvPr/>
        </p:nvSpPr>
        <p:spPr>
          <a:xfrm>
            <a:off x="612648" y="2584058"/>
            <a:ext cx="6423152" cy="3159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Visit the </a:t>
            </a:r>
            <a:r>
              <a:rPr lang="en-US" dirty="0" err="1"/>
              <a:t>github</a:t>
            </a:r>
            <a:r>
              <a:rPr lang="en-US" dirty="0"/>
              <a:t> repository that contains the details of the course: </a:t>
            </a:r>
            <a:r>
              <a:rPr lang="en-US" dirty="0">
                <a:hlinkClick r:id="rId3"/>
              </a:rPr>
              <a:t>https://github.com/RafalKucharskiPK/ComplexSocialSystemsCourse/tree/f68bca5ab4d94ea3f1dfe9fe721ae408806d7748</a:t>
            </a:r>
            <a:r>
              <a:rPr lang="en-US" dirty="0"/>
              <a:t> 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Open the folder labs/lab1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64CA39-C993-340F-1A72-269AEE48C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064051" y="1849491"/>
            <a:ext cx="2389483" cy="231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12152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508</Words>
  <Application>Microsoft Office PowerPoint</Application>
  <PresentationFormat>Widescreen</PresentationFormat>
  <Paragraphs>80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Arial</vt:lpstr>
      <vt:lpstr>Neue Haas Grotesk Text Pro</vt:lpstr>
      <vt:lpstr>VanillaVTI</vt:lpstr>
      <vt:lpstr>OpenTripPlanner (OTP)</vt:lpstr>
      <vt:lpstr>What is OpenTripPlanner (OTP)?</vt:lpstr>
      <vt:lpstr>How does OTP work?</vt:lpstr>
      <vt:lpstr>What is GTFS?</vt:lpstr>
      <vt:lpstr>What is GTFS?</vt:lpstr>
      <vt:lpstr>Where can you find GTFS files? </vt:lpstr>
      <vt:lpstr>What is OpenStreetMap?</vt:lpstr>
      <vt:lpstr>How to get OpenStreetMap data?</vt:lpstr>
      <vt:lpstr>Let’s create an OTP server and plan our trips</vt:lpstr>
      <vt:lpstr>How to plan a trip using OpenTripPlanner?</vt:lpstr>
      <vt:lpstr>How to plan a trip using OpenTripPlanner?</vt:lpstr>
      <vt:lpstr>PowerPoint Presentation</vt:lpstr>
      <vt:lpstr>PowerPoint Presentation</vt:lpstr>
      <vt:lpstr>How to plan a trip using OpenTripPlanner?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Anastasia Psarou</dc:creator>
  <cp:lastModifiedBy>Anastasia Psarou</cp:lastModifiedBy>
  <cp:revision>8</cp:revision>
  <dcterms:created xsi:type="dcterms:W3CDTF">2025-02-24T11:41:40Z</dcterms:created>
  <dcterms:modified xsi:type="dcterms:W3CDTF">2025-03-11T15:58:34Z</dcterms:modified>
</cp:coreProperties>
</file>